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0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28090">
              <a:alpha val="3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3931920" y="548640"/>
            <a:ext cx="1097280" cy="1097280"/>
          </a:xfrm>
          <a:prstGeom prst="ellipse">
            <a:avLst/>
          </a:prstGeom>
          <a:solidFill>
            <a:srgbClr val="02C39A">
              <a:alpha val="5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3931920" y="5486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Работа с</a:t>
            </a:r>
            <a:endParaRPr lang="en-US" sz="44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возражениями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1371600" y="35661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Базовый курс для торговых представителей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iSeeMore ·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Что такое возражение?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Возражение — это не отказ, а запрос на дополнительную информацию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384048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554480"/>
            <a:ext cx="3840480" cy="54864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78308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факты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2377440"/>
            <a:ext cx="32004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Возражение — нормальная часть продажи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 сделок закрываются после 5+ касаний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Клиент, который возражает — уже заинтересован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Главное — слушать, а не спорить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55448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937760" y="1600200"/>
            <a:ext cx="1371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80%</a:t>
            </a:r>
            <a:endParaRPr lang="en-US" sz="4800" dirty="0"/>
          </a:p>
        </p:txBody>
      </p:sp>
      <p:sp>
        <p:nvSpPr>
          <p:cNvPr id="11" name="Text 9"/>
          <p:cNvSpPr/>
          <p:nvPr/>
        </p:nvSpPr>
        <p:spPr>
          <a:xfrm>
            <a:off x="6400800" y="1645920"/>
            <a:ext cx="2103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сделок закрываются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нескольких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возражений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320040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937760" y="3246120"/>
            <a:ext cx="1371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0A8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44%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400800" y="3291840"/>
            <a:ext cx="2103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менеджеров сдаются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первого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возражения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0" y="47091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6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Типы возражений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2606040" cy="5486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Shape 4"/>
          <p:cNvSpPr/>
          <p:nvPr/>
        </p:nvSpPr>
        <p:spPr>
          <a:xfrm>
            <a:off x="1417320" y="1417320"/>
            <a:ext cx="640080" cy="640080"/>
          </a:xfrm>
          <a:prstGeom prst="ellipse">
            <a:avLst/>
          </a:prstGeom>
          <a:solidFill>
            <a:srgbClr val="028090">
              <a:alpha val="15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141732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Ценовые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265176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«Дорого», «Нет бюджета»,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«У конкурентов дешевле»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37560" y="118872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188720"/>
            <a:ext cx="2606040" cy="54864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2" name="Shape 10"/>
          <p:cNvSpPr/>
          <p:nvPr/>
        </p:nvSpPr>
        <p:spPr>
          <a:xfrm>
            <a:off x="4297680" y="1417320"/>
            <a:ext cx="640080" cy="640080"/>
          </a:xfrm>
          <a:prstGeom prst="ellipse">
            <a:avLst/>
          </a:prstGeom>
          <a:solidFill>
            <a:srgbClr val="00A896">
              <a:alpha val="1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A8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520440" y="21945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Временные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520440" y="265176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«Не сейчас», «Давайте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позже», «Нужно подумать»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217920" y="1188720"/>
            <a:ext cx="2606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17920" y="1188720"/>
            <a:ext cx="2606040" cy="54864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8" name="Shape 16"/>
          <p:cNvSpPr/>
          <p:nvPr/>
        </p:nvSpPr>
        <p:spPr>
          <a:xfrm>
            <a:off x="7178040" y="1417320"/>
            <a:ext cx="640080" cy="640080"/>
          </a:xfrm>
          <a:prstGeom prst="ellipse">
            <a:avLst/>
          </a:prstGeom>
          <a:solidFill>
            <a:srgbClr val="02C39A">
              <a:alpha val="1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17804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400800" y="219456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Продуктовые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00800" y="265176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«Нам это не нужно»,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«Уже есть поставщик»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023360"/>
            <a:ext cx="82296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40080" y="4160520"/>
            <a:ext cx="411480" cy="411480"/>
          </a:xfrm>
          <a:prstGeom prst="ellipse">
            <a:avLst/>
          </a:prstGeom>
          <a:solidFill>
            <a:srgbClr val="02C39A">
              <a:alpha val="40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416052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188720" y="406908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Совет: определите тип возражения до того, как начнёте отвечать — это определит стратегию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772400" y="47091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6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Метод ВПИО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868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Выслушай → Пойми → Изложи → Отработай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17320"/>
            <a:ext cx="73152" cy="7315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7" name="Shape 5"/>
          <p:cNvSpPr/>
          <p:nvPr/>
        </p:nvSpPr>
        <p:spPr>
          <a:xfrm>
            <a:off x="777240" y="150876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5087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554480" y="1463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Выслушай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554480" y="178308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Дайте клиенту высказаться до конца, не перебивайте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046720" y="150876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F9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286000"/>
            <a:ext cx="73152" cy="7315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4" name="Shape 12"/>
          <p:cNvSpPr/>
          <p:nvPr/>
        </p:nvSpPr>
        <p:spPr>
          <a:xfrm>
            <a:off x="777240" y="237744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23774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554480" y="23317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Пойми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54480" y="265176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Уточните суть: «Правильно ли я понял, что...»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046720" y="237744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F9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9" name="Shape 17"/>
          <p:cNvSpPr/>
          <p:nvPr/>
        </p:nvSpPr>
        <p:spPr>
          <a:xfrm>
            <a:off x="457200" y="315468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3154680"/>
            <a:ext cx="73152" cy="7315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1" name="Shape 19"/>
          <p:cNvSpPr/>
          <p:nvPr/>
        </p:nvSpPr>
        <p:spPr>
          <a:xfrm>
            <a:off x="777240" y="324612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3246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554480" y="3200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Изложи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554480" y="352044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Покажите понимание, выразите согласие с чувствами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046720" y="324612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F9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26" name="Shape 24"/>
          <p:cNvSpPr/>
          <p:nvPr/>
        </p:nvSpPr>
        <p:spPr>
          <a:xfrm>
            <a:off x="457200" y="402336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" y="4023360"/>
            <a:ext cx="73152" cy="7315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8" name="Shape 26"/>
          <p:cNvSpPr/>
          <p:nvPr/>
        </p:nvSpPr>
        <p:spPr>
          <a:xfrm>
            <a:off x="777240" y="411480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9" name="Text 27"/>
          <p:cNvSpPr/>
          <p:nvPr/>
        </p:nvSpPr>
        <p:spPr>
          <a:xfrm>
            <a:off x="777240" y="41148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1554480" y="4069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Отработай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1554480" y="438912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Предложите решение с выгодой для клиента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8046720" y="411480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F9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7772400" y="47091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6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Практика: разбор примеров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393192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972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1: «Дорого»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91640"/>
            <a:ext cx="34747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Клиент: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«У конкурента на 15% дешевле»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Ответ по ВПИО: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В: «Я вас слышу, цена — важный фактор»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П: «А что именно входило в их предложение?»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И: «Да, разница в цене заметна...»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О: «Давайте сравним стоимость владения за год»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97280"/>
            <a:ext cx="3931920" cy="45720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10972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2: «Не сейчас»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83480" y="1691640"/>
            <a:ext cx="34747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Клиент: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«Давайте вернёмся к этому через месяц»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Ответ по ВПИО: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В: «Конечно, понимаю — сейчас много задач»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П: «А что именно мешает сейчас?»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И: «Да, квартальное планирование — серьёзно»</a:t>
            </a:r>
            <a:endParaRPr lang="en-US" sz="11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О: «Подготовлю расчёт к следующему кварталу?»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772400" y="47091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6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20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28090">
              <a:alpha val="3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4" name="Shape 2"/>
          <p:cNvSpPr/>
          <p:nvPr/>
        </p:nvSpPr>
        <p:spPr>
          <a:xfrm>
            <a:off x="4023360" y="365760"/>
            <a:ext cx="822960" cy="822960"/>
          </a:xfrm>
          <a:prstGeom prst="ellipse">
            <a:avLst/>
          </a:prstGeom>
          <a:solidFill>
            <a:srgbClr val="02C39A">
              <a:alpha val="5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4023360" y="3200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14400" y="1280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Итоги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2286000" y="2148840"/>
            <a:ext cx="320040" cy="320040"/>
          </a:xfrm>
          <a:prstGeom prst="ellipse">
            <a:avLst/>
          </a:prstGeom>
          <a:solidFill>
            <a:srgbClr val="02C39A">
              <a:alpha val="4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2286000" y="21488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788920" y="21031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Возражение ≠ отказ. Это сигнал интереса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286000" y="2697480"/>
            <a:ext cx="320040" cy="320040"/>
          </a:xfrm>
          <a:prstGeom prst="ellipse">
            <a:avLst/>
          </a:prstGeom>
          <a:solidFill>
            <a:srgbClr val="02C39A">
              <a:alpha val="4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2286000" y="26974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788920" y="26517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Определите тип возражения до ответа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2286000" y="3246120"/>
            <a:ext cx="320040" cy="320040"/>
          </a:xfrm>
          <a:prstGeom prst="ellipse">
            <a:avLst/>
          </a:prstGeom>
          <a:solidFill>
            <a:srgbClr val="02C39A">
              <a:alpha val="4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2286000" y="32461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788920" y="32004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Используйте метод ВПИО последовательно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86000" y="3794760"/>
            <a:ext cx="320040" cy="320040"/>
          </a:xfrm>
          <a:prstGeom prst="ellipse">
            <a:avLst/>
          </a:prstGeom>
          <a:solidFill>
            <a:srgbClr val="02C39A">
              <a:alpha val="4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2286000" y="37947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788920" y="374904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Практикуйтесь на реальных кейсах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828800" y="43891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Удачных продаж!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возражениями</dc:title>
  <dc:subject>PptxGenJS Presentation</dc:subject>
  <dc:creator>iSeeMore Portal</dc:creator>
  <cp:lastModifiedBy>iSeeMore Portal</cp:lastModifiedBy>
  <cp:revision>1</cp:revision>
  <dcterms:created xsi:type="dcterms:W3CDTF">2026-02-18T10:53:11Z</dcterms:created>
  <dcterms:modified xsi:type="dcterms:W3CDTF">2026-02-18T10:53:11Z</dcterms:modified>
</cp:coreProperties>
</file>